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9" r:id="rId3"/>
    <p:sldId id="280" r:id="rId4"/>
    <p:sldId id="283" r:id="rId5"/>
    <p:sldId id="291" r:id="rId6"/>
    <p:sldId id="263" r:id="rId7"/>
    <p:sldId id="262" r:id="rId8"/>
    <p:sldId id="305" r:id="rId9"/>
    <p:sldId id="259" r:id="rId10"/>
    <p:sldId id="257" r:id="rId11"/>
    <p:sldId id="264" r:id="rId12"/>
    <p:sldId id="258" r:id="rId13"/>
    <p:sldId id="306" r:id="rId14"/>
    <p:sldId id="260" r:id="rId15"/>
    <p:sldId id="261" r:id="rId16"/>
    <p:sldId id="276" r:id="rId17"/>
    <p:sldId id="274" r:id="rId18"/>
    <p:sldId id="300" r:id="rId19"/>
    <p:sldId id="301" r:id="rId20"/>
    <p:sldId id="271" r:id="rId21"/>
    <p:sldId id="272" r:id="rId22"/>
    <p:sldId id="302" r:id="rId23"/>
    <p:sldId id="273" r:id="rId24"/>
    <p:sldId id="292" r:id="rId25"/>
    <p:sldId id="293" r:id="rId26"/>
    <p:sldId id="282" r:id="rId27"/>
    <p:sldId id="278" r:id="rId28"/>
    <p:sldId id="285" r:id="rId29"/>
    <p:sldId id="281" r:id="rId30"/>
    <p:sldId id="266" r:id="rId31"/>
    <p:sldId id="294" r:id="rId32"/>
    <p:sldId id="286" r:id="rId33"/>
    <p:sldId id="295" r:id="rId34"/>
    <p:sldId id="296" r:id="rId35"/>
    <p:sldId id="297" r:id="rId36"/>
    <p:sldId id="299" r:id="rId37"/>
    <p:sldId id="298" r:id="rId38"/>
    <p:sldId id="304" r:id="rId39"/>
    <p:sldId id="303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2.bin"/><Relationship Id="rId2" Type="http://schemas.microsoft.com/office/2006/relationships/legacyDiagramText" Target="legacyDiagramText11.bin"/><Relationship Id="rId1" Type="http://schemas.microsoft.com/office/2006/relationships/legacyDiagramText" Target="legacyDiagramText10.bin"/><Relationship Id="rId6" Type="http://schemas.microsoft.com/office/2006/relationships/legacyDiagramText" Target="legacyDiagramText15.bin"/><Relationship Id="rId5" Type="http://schemas.microsoft.com/office/2006/relationships/legacyDiagramText" Target="legacyDiagramText14.bin"/><Relationship Id="rId4" Type="http://schemas.microsoft.com/office/2006/relationships/legacyDiagramText" Target="legacyDiagramText13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BD1D3-16E7-4192-924F-F8969CAA4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004CA-65DD-4443-ABE7-7917286AD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7D4B-9700-45B4-B797-571B84778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3400" y="473075"/>
            <a:ext cx="8153400" cy="53943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67573-B538-452A-92D0-C24E4424D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40005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3400" y="3924300"/>
            <a:ext cx="40005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A1301-887D-4E86-9A08-63EF493F5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849DF-9A0F-42DA-9AE7-B70B79BE6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81534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3400" y="3924300"/>
            <a:ext cx="81534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8033B-C32D-4925-A892-0BD42B722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6122E-C18D-4222-A1CA-F4B5BBE94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30EB3-F103-47D7-B0C5-917C9395F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40005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33400" y="3924300"/>
            <a:ext cx="40005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C51B3-2071-4916-A1CE-B8DC9F53D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7FD7F-EF7F-4872-9825-6763BC4E5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18A67-512C-49F7-AE65-F5221919F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B552F-DF77-4C57-8A43-86E874BA1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004BF-4698-4D78-9C07-D96B37EDA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1B082-5133-40C8-A095-5F4BC5774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A9779-6116-4104-9A20-A1A1BDAD1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19A75-DA6A-420A-8633-2B963F7B5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B2469-0FBC-45BB-AB84-6DFEEEB1E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D536CE18-B371-4CC5-B96F-4A3E26830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9;&#1088;&#1086;&#1082;&#1080;\&#1051;&#1080;&#1090;&#1077;&#1088;&#1072;&#1090;&#1091;&#1088;&#1072;\9%20&#1082;&#1083;&#1072;&#1089;&#1089;%20&#1083;&#1080;&#1090;&#1077;&#1088;\0%20&#1050;&#1091;&#1083;&#1100;&#1090;&#1091;&#1088;&#1072;%20&#1044;&#1088;&#1077;&#1074;&#1085;&#1077;&#1081;%20&#1056;&#1091;&#1089;&#1080;\&#1042;&#1083;&#1072;&#1076;&#1080;&#1084;&#1080;&#1088;&#1089;&#1082;&#1072;&#1103;%20&#1041;&#1086;&#1075;&#1086;&#1084;&#1072;&#1090;&#1077;&#1088;&#1100;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Traditional Arabic" pitchFamily="2" charset="-78"/>
              </a:rPr>
              <a:t>Живопись Древней Руси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Урок литературы в 9 классе</a:t>
            </a:r>
          </a:p>
        </p:txBody>
      </p:sp>
      <p:sp>
        <p:nvSpPr>
          <p:cNvPr id="4" name="Двойные круглые скобки 3"/>
          <p:cNvSpPr/>
          <p:nvPr/>
        </p:nvSpPr>
        <p:spPr>
          <a:xfrm>
            <a:off x="3200400" y="6248400"/>
            <a:ext cx="3124200" cy="6096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Богоматерь Знамение Царскосельская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700" b="1" i="1" smtClean="0"/>
              <a:t>Знамение, или Оранта, изображалась по пояс, с руками, разведёнными в стороны. В центре иконы изображался Иисус</a:t>
            </a:r>
          </a:p>
        </p:txBody>
      </p:sp>
      <p:pic>
        <p:nvPicPr>
          <p:cNvPr id="12292" name="Picture 7" descr="Богоматерь - Знамение Царскосельска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65700" y="1828800"/>
            <a:ext cx="3441700" cy="40386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Одигитрия Синайская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b="1" i="1" smtClean="0"/>
              <a:t>Одигитрия также изображалась по пояс. На руках она держит младенца и указывает рукой на него</a:t>
            </a:r>
          </a:p>
        </p:txBody>
      </p:sp>
      <p:pic>
        <p:nvPicPr>
          <p:cNvPr id="13316" name="Picture 9" descr="Одигитрия Синайска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1828800"/>
            <a:ext cx="2787650" cy="40386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Богоматерь Корсунская и Донская. Лик умиление</a:t>
            </a:r>
          </a:p>
        </p:txBody>
      </p:sp>
      <p:pic>
        <p:nvPicPr>
          <p:cNvPr id="10249" name="Picture 9" descr="Богоматерь Корсуньска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828800"/>
            <a:ext cx="3248025" cy="4038600"/>
          </a:xfrm>
        </p:spPr>
      </p:pic>
      <p:pic>
        <p:nvPicPr>
          <p:cNvPr id="10252" name="Picture 12" descr="Богоматерь Донска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3813" y="1828800"/>
            <a:ext cx="3087687" cy="40386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Владимирская Богоматерь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381000"/>
            <a:ext cx="7315200" cy="548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Богоматерь Троеручица</a:t>
            </a:r>
          </a:p>
        </p:txBody>
      </p:sp>
      <p:pic>
        <p:nvPicPr>
          <p:cNvPr id="16391" name="Picture 7" descr="Богоматерь-Троеручиц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90650" y="2432050"/>
            <a:ext cx="2286000" cy="2832100"/>
          </a:xfrm>
        </p:spPr>
      </p:pic>
      <p:pic>
        <p:nvPicPr>
          <p:cNvPr id="16394" name="Picture 10" descr="Богоматерь-Троеручиц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1828800"/>
            <a:ext cx="3128963" cy="4038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Великая Панагия Шире Небес и Ярославская</a:t>
            </a:r>
          </a:p>
        </p:txBody>
      </p:sp>
      <p:pic>
        <p:nvPicPr>
          <p:cNvPr id="17411" name="Picture 7" descr="Великая Панагия Шире небес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95425" y="1828800"/>
            <a:ext cx="2076450" cy="4038600"/>
          </a:xfrm>
        </p:spPr>
      </p:pic>
      <p:pic>
        <p:nvPicPr>
          <p:cNvPr id="17412" name="Picture 10" descr="Великая Панагия Ярославска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0050" y="1828800"/>
            <a:ext cx="2413000" cy="4038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Успение Богородицы</a:t>
            </a:r>
          </a:p>
        </p:txBody>
      </p:sp>
      <p:pic>
        <p:nvPicPr>
          <p:cNvPr id="18435" name="Picture 6" descr="Успение Богоматер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905000"/>
            <a:ext cx="2968625" cy="3987800"/>
          </a:xfrm>
        </p:spPr>
      </p:pic>
      <p:pic>
        <p:nvPicPr>
          <p:cNvPr id="18436" name="Picture 9" descr="Успение Богородиц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43550" y="2228850"/>
            <a:ext cx="2286000" cy="3238500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Спас Нерукотворный</a:t>
            </a:r>
          </a:p>
        </p:txBody>
      </p:sp>
      <p:pic>
        <p:nvPicPr>
          <p:cNvPr id="19459" name="Picture 8" descr="Спас Нерукотворный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905000"/>
            <a:ext cx="1997075" cy="2362200"/>
          </a:xfrm>
        </p:spPr>
      </p:pic>
      <p:pic>
        <p:nvPicPr>
          <p:cNvPr id="19460" name="Picture 9" descr="Спас Нерукотворный - Симон Ушаков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95600" y="3048000"/>
            <a:ext cx="1885950" cy="2317750"/>
          </a:xfrm>
        </p:spPr>
      </p:pic>
      <p:sp>
        <p:nvSpPr>
          <p:cNvPr id="63498" name="Rectangle 10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smtClean="0"/>
              <a:t>Это самое древнее из канонических изображений. Согласно легенде, первый образ Христа чудесно отпечатался на плате, поднесённом им к лицу. Этот плат обладал чудотворной силой – он исцелил от проказы царя города Эдессы Авгаря. Таким образом, создателем первой иконы был сам Христос. Первоначально Святой Плат хранился в Эдессе до 944 года, затем был перенесён в Константинополь.</a:t>
            </a:r>
          </a:p>
        </p:txBody>
      </p:sp>
      <p:sp>
        <p:nvSpPr>
          <p:cNvPr id="19462" name="Text Box 11"/>
          <p:cNvSpPr txBox="1">
            <a:spLocks noChangeArrowheads="1"/>
          </p:cNvSpPr>
          <p:nvPr/>
        </p:nvSpPr>
        <p:spPr bwMode="auto">
          <a:xfrm>
            <a:off x="2590800" y="53340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Симон Ушаков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3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Добрый пастырь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smtClean="0"/>
              <a:t>Второй древнейший образ Христа, уходящий корнями в античную живопись, - Добрый пастырь. В Евангелие от Иоанна написано: «Аз есмь пастырь добрый, пастырь добрый полагает жизнь свою за овец».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smtClean="0"/>
              <a:t>Все иконы, изображающие доброго пастыря, относятся к эпохе раннего средневековья. В более поздние периоды изображения Доброго пастыря встречается редко.</a:t>
            </a:r>
          </a:p>
        </p:txBody>
      </p:sp>
      <p:pic>
        <p:nvPicPr>
          <p:cNvPr id="20484" name="Picture 7" descr="Добрый пастыр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3775" y="1828800"/>
            <a:ext cx="3079750" cy="4038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0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Христос-Эммануил</a:t>
            </a:r>
          </a:p>
        </p:txBody>
      </p:sp>
      <p:sp>
        <p:nvSpPr>
          <p:cNvPr id="145416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smtClean="0"/>
              <a:t>Много трогательных образов было создано в рамках этого канона. Эммануил («С еами Бог») – Христос в младенчестве. В Писании сказано: «И нарекут ему имя Эммануил»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smtClean="0"/>
              <a:t>Маленького Христа обычно изображают со свитком в руке. Свиток подчёркивает, что пришёл именно тот, о ком говорили ветхозаветные пророки.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smtClean="0"/>
              <a:t>В данном случае Христос изображён с открытым Евангелием в руке – как Судия на Страшном Суде.</a:t>
            </a:r>
          </a:p>
        </p:txBody>
      </p:sp>
      <p:pic>
        <p:nvPicPr>
          <p:cNvPr id="21508" name="Picture 10" descr="Спас-Эммануил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16575" y="604838"/>
            <a:ext cx="2689225" cy="52625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Цели урока: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Познакомиться с шедеврами древнерусской живописи и зодчества</a:t>
            </a:r>
          </a:p>
          <a:p>
            <a:pPr eaLnBrk="1" hangingPunct="1"/>
            <a:r>
              <a:rPr lang="ru-RU" dirty="0" smtClean="0"/>
              <a:t>Узнать о жанрах искусства</a:t>
            </a:r>
          </a:p>
          <a:p>
            <a:pPr eaLnBrk="1" hangingPunct="1"/>
            <a:r>
              <a:rPr lang="ru-RU" dirty="0" smtClean="0"/>
              <a:t>Узнать имена знаменитых древнерусских иконописцев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Христос - Пантократор</a:t>
            </a:r>
            <a:endParaRPr lang="ru-RU" sz="2800" i="1" smtClean="0"/>
          </a:p>
        </p:txBody>
      </p:sp>
      <p:sp>
        <p:nvSpPr>
          <p:cNvPr id="54288" name="Rectangle 16"/>
          <p:cNvSpPr>
            <a:spLocks noGrp="1" noChangeArrowheads="1"/>
          </p:cNvSpPr>
          <p:nvPr>
            <p:ph type="body" sz="half" idx="3"/>
          </p:nvPr>
        </p:nvSpPr>
        <p:spPr>
          <a:xfrm>
            <a:off x="3657600" y="1828800"/>
            <a:ext cx="49911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smtClean="0"/>
              <a:t>Наибольшее количество икон, фресок и мозаик создано в рамках этого канона. Серьёзный, суровый Пантократор («Вседержитель») будто обозревает землю с небес, говоря: «Аз есмь Альфа и Омега, кто Был, кто есть и кто будет, Всемогущий». Его глаза, кажется, смотрят не только на вас, но и через вас, призывая через его глаза смотреть на небеса.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smtClean="0"/>
              <a:t>Согласно канону, в левой руке Христа – закрытое Евангелие, пальцы правой руки сложены таким образом, что образуют греческие символы</a:t>
            </a:r>
            <a:r>
              <a:rPr lang="en-US" sz="1600" b="1" i="1" smtClean="0"/>
              <a:t> </a:t>
            </a:r>
            <a:r>
              <a:rPr lang="ru-RU" sz="1600" b="1" i="1" smtClean="0"/>
              <a:t>«</a:t>
            </a:r>
            <a:r>
              <a:rPr lang="en-US" sz="1600" b="1" i="1" smtClean="0"/>
              <a:t>IC  XC</a:t>
            </a:r>
            <a:r>
              <a:rPr lang="ru-RU" sz="1600" b="1" i="1" smtClean="0"/>
              <a:t>» (указательный и средний пальцы вверх». Обычно верхняя одежда Христа (гиматий) изображалась синей – это символ человеческого воплощения Христа; а рубаха (хитон) – красной, иногда лиловой – это символ божественной сущности Христа.</a:t>
            </a:r>
          </a:p>
        </p:txBody>
      </p:sp>
      <p:pic>
        <p:nvPicPr>
          <p:cNvPr id="54290" name="Picture 18" descr="Христос-Пантократор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2057400"/>
            <a:ext cx="1687513" cy="3167063"/>
          </a:xfrm>
        </p:spPr>
      </p:pic>
      <p:pic>
        <p:nvPicPr>
          <p:cNvPr id="54278" name="Picture 6" descr="Благословени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1905000"/>
            <a:ext cx="2422525" cy="38512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4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5" grpId="0"/>
      <p:bldP spid="5428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Спас на Престоле</a:t>
            </a:r>
          </a:p>
        </p:txBody>
      </p:sp>
      <p:sp>
        <p:nvSpPr>
          <p:cNvPr id="56335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42672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i="1" smtClean="0"/>
              <a:t>Спас на Престоле – разновидность Пантократора, изображение Царя Небесного Иерусалима. Христос в царских одеждах сидит на троне с открытым Евангелием в руке – символом Страшного Суда.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i="1" smtClean="0"/>
              <a:t>Согласно этому канону, Христос изображается в сверкающей золотом или алой одежде, часто украшенной крестами. На голове часто изображают корону (митру). Фон иконы как правило золотой.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i="1" smtClean="0"/>
              <a:t>Данную икону написал Симон Ушаков. Христос держит открытое Евангелие от Матфея, и можно прочитать такие слова: «Придите, вы, кого Отец мой благословил… Ибо когда я бывал голоден, вы давали мне еду; я был измучен жаждой, и вы поили меня вином; я был странником, и вы давали мне приют; я бывал раздет, и вы давали мне одежду…»</a:t>
            </a:r>
          </a:p>
        </p:txBody>
      </p:sp>
      <p:pic>
        <p:nvPicPr>
          <p:cNvPr id="23556" name="Picture 12" descr="Спас на престоле с Евангелистам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1905000"/>
            <a:ext cx="2817813" cy="4038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Спас в Силах. </a:t>
            </a:r>
            <a:br>
              <a:rPr lang="ru-RU" sz="4000" smtClean="0"/>
            </a:br>
            <a:r>
              <a:rPr lang="ru-RU" sz="4000" smtClean="0"/>
              <a:t>Андрей Рублёв. 1410</a:t>
            </a:r>
          </a:p>
        </p:txBody>
      </p:sp>
      <p:sp>
        <p:nvSpPr>
          <p:cNvPr id="148488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smtClean="0"/>
              <a:t>Особый вид Спаса на Престоле – Спас в Силах – нашёл распространение в основном в русской иконописи. Христос в окружении ангельских сил также восседает на троне. На заднем плане русские иконописцы изображали наложенные друг на друга ромб или четырёхугольник интенсивного красного цвета (символ славы) и сине-зелёный овал.</a:t>
            </a:r>
          </a:p>
        </p:txBody>
      </p:sp>
      <p:pic>
        <p:nvPicPr>
          <p:cNvPr id="24580" name="Picture 13" descr="Спас в Силах - 1410, Андрей Рубле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981200"/>
            <a:ext cx="3249613" cy="38338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8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8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Спас Ярое око – икона середины 14 века</a:t>
            </a:r>
          </a:p>
        </p:txBody>
      </p:sp>
      <p:pic>
        <p:nvPicPr>
          <p:cNvPr id="25603" name="Picture 8" descr="Спас-Ярое Око - XIV 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905000"/>
            <a:ext cx="3211513" cy="4038600"/>
          </a:xfrm>
        </p:spPr>
      </p:pic>
      <p:sp>
        <p:nvSpPr>
          <p:cNvPr id="6042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828800"/>
            <a:ext cx="48768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i="1" smtClean="0"/>
              <a:t>В русской иконописи периода Золотой Орды был весьма популярен Спас Ярое око. Этот лик как бы ссылка на слова Писания: «Не мир принёс вам, но меч».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i="1" smtClean="0"/>
              <a:t>Это оплечное изображение Христа со скорбным ликом и яростными глазами.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i="1" smtClean="0"/>
              <a:t>Данная икона из Успенского собора, который расписывали греческие мастера. Здесь видна энергичная светотеневая и цветовая моделировка объёмов. Художники пытаются изобразить энергичность святого.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autoRev="1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autoRev="1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Феофан Грек. </a:t>
            </a:r>
            <a:br>
              <a:rPr lang="ru-RU" sz="4000" smtClean="0"/>
            </a:br>
            <a:r>
              <a:rPr lang="ru-RU" sz="4000" smtClean="0"/>
              <a:t>Христос Вседержитель</a:t>
            </a:r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300" b="1" i="1" smtClean="0"/>
              <a:t>Феофан Грек стремится передать святого в момент религиозного подвига или экстаза. Его работам характерна экспрессия, внутренняя сила. </a:t>
            </a:r>
          </a:p>
          <a:p>
            <a:pPr eaLnBrk="1" hangingPunct="1">
              <a:buFont typeface="Wingdings" pitchFamily="2" charset="2"/>
              <a:buNone/>
            </a:pPr>
            <a:endParaRPr lang="ru-RU" sz="2300" b="1" i="1" smtClean="0"/>
          </a:p>
        </p:txBody>
      </p:sp>
      <p:pic>
        <p:nvPicPr>
          <p:cNvPr id="115720" name="Picture 8" descr="Феофан Грек Христос Вседержитель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286000"/>
            <a:ext cx="3562350" cy="3130550"/>
          </a:xfrm>
        </p:spPr>
      </p:pic>
      <p:pic>
        <p:nvPicPr>
          <p:cNvPr id="115721" name="Picture 9" descr="Феофан Грек Христос Вседержитель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981200"/>
            <a:ext cx="2840038" cy="36718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15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5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15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  <p:bldP spid="1157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Фрески Феофана Грека</a:t>
            </a:r>
          </a:p>
        </p:txBody>
      </p:sp>
      <p:pic>
        <p:nvPicPr>
          <p:cNvPr id="27651" name="Picture 8" descr="Феофан Гре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828800"/>
            <a:ext cx="3221038" cy="4038600"/>
          </a:xfrm>
        </p:spPr>
      </p:pic>
      <p:pic>
        <p:nvPicPr>
          <p:cNvPr id="27652" name="Picture 9" descr="Феофан Грек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905000"/>
            <a:ext cx="1398588" cy="1943100"/>
          </a:xfrm>
        </p:spPr>
      </p:pic>
      <p:pic>
        <p:nvPicPr>
          <p:cNvPr id="27653" name="Picture 10" descr="Феофан Грек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086600" y="1981200"/>
            <a:ext cx="1473200" cy="1943100"/>
          </a:xfrm>
        </p:spPr>
      </p:pic>
      <p:sp>
        <p:nvSpPr>
          <p:cNvPr id="27654" name="Text Box 11"/>
          <p:cNvSpPr txBox="1">
            <a:spLocks noChangeArrowheads="1"/>
          </p:cNvSpPr>
          <p:nvPr/>
        </p:nvSpPr>
        <p:spPr bwMode="auto">
          <a:xfrm>
            <a:off x="4419600" y="4114800"/>
            <a:ext cx="41148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Фрески Феофана Грека легко узнать по пастельным тонам и белым бликам, которые используются в изображении волос святых и драпировок их одежд. Линии достаточно резкие.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Феофан Грек</a:t>
            </a:r>
            <a:br>
              <a:rPr lang="ru-RU" sz="4000" smtClean="0"/>
            </a:br>
            <a:r>
              <a:rPr lang="ru-RU" sz="3200" i="1" smtClean="0"/>
              <a:t>Авель. Фреска из храма Преображения в Новгороде</a:t>
            </a:r>
          </a:p>
        </p:txBody>
      </p:sp>
      <p:pic>
        <p:nvPicPr>
          <p:cNvPr id="28675" name="Picture 10" descr="Феофан Грек Пантократор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55700" y="1828800"/>
            <a:ext cx="2755900" cy="4038600"/>
          </a:xfrm>
        </p:spPr>
      </p:pic>
      <p:pic>
        <p:nvPicPr>
          <p:cNvPr id="28676" name="Picture 7" descr="Голова Авеля - Фреска церкви Спаса Преображен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91163" y="2017713"/>
            <a:ext cx="2390775" cy="3659187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Святые Борис и Глеб. Феофан Грек. </a:t>
            </a:r>
            <a:r>
              <a:rPr lang="ru-RU" sz="2400" b="1" i="1" smtClean="0"/>
              <a:t>Житийная икона из Коломны.</a:t>
            </a:r>
            <a:r>
              <a:rPr lang="ru-RU" smtClean="0"/>
              <a:t> </a:t>
            </a:r>
          </a:p>
        </p:txBody>
      </p:sp>
      <p:sp>
        <p:nvSpPr>
          <p:cNvPr id="74760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700" b="1" i="1" smtClean="0"/>
              <a:t>Особую популярность получают иконы с изображением избранных святых. Особо почитались на Руси Николай Чудотворец, Святые Борис и Глеб.</a:t>
            </a:r>
          </a:p>
        </p:txBody>
      </p:sp>
      <p:pic>
        <p:nvPicPr>
          <p:cNvPr id="29700" name="Picture 6" descr="Святые Борис и Глеб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1981200"/>
            <a:ext cx="2432050" cy="369887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Феофан Грек «Преображение»</a:t>
            </a:r>
            <a:br>
              <a:rPr lang="ru-RU" sz="4000" smtClean="0"/>
            </a:br>
            <a:r>
              <a:rPr lang="ru-RU" sz="3200" i="1" smtClean="0"/>
              <a:t>Икона из Переяславля Залесского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100" b="1" i="1" smtClean="0"/>
              <a:t>Чудесное проявление божественной природы Христа, ошеломляющее апостолов и низвергающее их наземь, воплощено с поразительной энергией. Взволнованность и драматизм сочетаются с композиционной динамикой.</a:t>
            </a:r>
          </a:p>
        </p:txBody>
      </p:sp>
      <p:pic>
        <p:nvPicPr>
          <p:cNvPr id="30724" name="Picture 7" descr="Преображение Господн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1828800"/>
            <a:ext cx="2959100" cy="40386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Иоанн Предтеча – икона Благовещенского собора в Москве</a:t>
            </a:r>
          </a:p>
        </p:txBody>
      </p:sp>
      <p:sp>
        <p:nvSpPr>
          <p:cNvPr id="83976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700" b="1" i="1" smtClean="0"/>
              <a:t>Три мастера – Феофан Грек, Андрей Рублёв и Прохор с Городца – расписывали Благовещенский собор в Кремле. Это фигура из деисусного чина</a:t>
            </a:r>
          </a:p>
        </p:txBody>
      </p:sp>
      <p:pic>
        <p:nvPicPr>
          <p:cNvPr id="31748" name="Picture 6" descr="Иоанн Предтеч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34050" y="1828800"/>
            <a:ext cx="1903413" cy="40386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80" name="Organization Chart 8"/>
          <p:cNvGraphicFramePr>
            <a:graphicFrameLocks/>
          </p:cNvGraphicFramePr>
          <p:nvPr>
            <p:ph/>
          </p:nvPr>
        </p:nvGraphicFramePr>
        <p:xfrm>
          <a:off x="533400" y="503238"/>
          <a:ext cx="8153400" cy="53340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7988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Рублёв «Троица»</a:t>
            </a:r>
          </a:p>
        </p:txBody>
      </p:sp>
      <p:pic>
        <p:nvPicPr>
          <p:cNvPr id="32771" name="Picture 6" descr="Рублёв Троиц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35038" y="1828800"/>
            <a:ext cx="3197225" cy="4038600"/>
          </a:xfrm>
        </p:spPr>
      </p:pic>
      <p:sp>
        <p:nvSpPr>
          <p:cNvPr id="32772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i="1" smtClean="0"/>
              <a:t>Эта икона была написана в похвалу Сергию Радонежскому. Тихая беседа ангелов полна дружеской откровенности. Средний ангел (Христос) благословляет жертвенную чашу, а левый ангел (Бог-отец) благословляет его самого на страдания. Фигуры словно вписаны в круг, который символизирует гармонию. Цвета характерны творческой манере Рублёва. Это светлые и яркие тона.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Дионисий</a:t>
            </a:r>
            <a:br>
              <a:rPr lang="ru-RU" sz="4000" smtClean="0"/>
            </a:br>
            <a:r>
              <a:rPr lang="ru-RU" sz="2800" i="1" smtClean="0"/>
              <a:t>Архангел. Фреска собора Рождества Богородицы Ферапонтова монастыря. 16 век</a:t>
            </a:r>
            <a:endParaRPr lang="ru-RU" sz="4000" smtClean="0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700" smtClean="0"/>
              <a:t>Черт, присущие творчеству Дионисия в Ферапонтовом монастыре: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smtClean="0"/>
              <a:t>Душевная просветлённость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smtClean="0"/>
              <a:t>Гармоническая красота колорита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smtClean="0"/>
              <a:t>Отсутствие трагический сцен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700" smtClean="0"/>
          </a:p>
        </p:txBody>
      </p:sp>
      <p:pic>
        <p:nvPicPr>
          <p:cNvPr id="33796" name="Picture 7" descr="Дионисий Архангел Фреска Ферапонтова монастыря0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828800"/>
            <a:ext cx="2830513" cy="4038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0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0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0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0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0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0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0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0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0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0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0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 r="-104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Найдите определение иконы</a:t>
            </a:r>
          </a:p>
        </p:txBody>
      </p:sp>
      <p:sp>
        <p:nvSpPr>
          <p:cNvPr id="34819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38200" y="2057400"/>
            <a:ext cx="7467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/>
              <a:t>Станковая живопись, выполненная яичными </a:t>
            </a:r>
          </a:p>
          <a:p>
            <a:pPr algn="ctr"/>
            <a:r>
              <a:rPr lang="ru-RU" sz="2000" b="1" i="1"/>
              <a:t>красками по специально выделанной доске</a:t>
            </a:r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914400" y="3429000"/>
            <a:ext cx="7467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/>
              <a:t>Монументальная живопись, выполненная </a:t>
            </a:r>
          </a:p>
          <a:p>
            <a:pPr algn="ctr"/>
            <a:r>
              <a:rPr lang="ru-RU" sz="2000" b="1" i="1"/>
              <a:t>растительными красками по мокрой штукатурке</a:t>
            </a:r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914400" y="4876800"/>
            <a:ext cx="7467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/>
              <a:t>Монументальная живопись, выполненная</a:t>
            </a:r>
          </a:p>
          <a:p>
            <a:pPr algn="ctr"/>
            <a:r>
              <a:rPr lang="ru-RU" sz="2000" b="1" i="1"/>
              <a:t> из кусочков разноцветной слюды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9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0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9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031"/>
                  </p:tgtEl>
                </p:cond>
              </p:nextCondLst>
            </p:seq>
          </p:childTnLst>
        </p:cTn>
      </p:par>
    </p:tnLst>
    <p:bldLst>
      <p:bldP spid="129030" grpId="0" animBg="1"/>
      <p:bldP spid="1290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Какой ряд иконостаса посвящён Саваофу?</a:t>
            </a:r>
          </a:p>
        </p:txBody>
      </p:sp>
      <p:sp>
        <p:nvSpPr>
          <p:cNvPr id="35843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143000" y="2362200"/>
            <a:ext cx="3124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/>
              <a:t>Праотеческий</a:t>
            </a:r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1219200" y="4191000"/>
            <a:ext cx="3124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/>
              <a:t>Праздничный</a:t>
            </a:r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5029200" y="4191000"/>
            <a:ext cx="3124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/>
              <a:t>Местный</a:t>
            </a:r>
          </a:p>
        </p:txBody>
      </p:sp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4953000" y="2362200"/>
            <a:ext cx="3124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/>
              <a:t>Деисусный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0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05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0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0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054"/>
                  </p:tgtEl>
                </p:cond>
              </p:nextCondLst>
            </p:seq>
          </p:childTnLst>
        </p:cTn>
      </p:par>
    </p:tnLst>
    <p:bldLst>
      <p:bldP spid="130054" grpId="0" animBg="1"/>
      <p:bldP spid="130055" grpId="0" animBg="1"/>
      <p:bldP spid="13005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Найдите среди данных икон Одигитрию</a:t>
            </a:r>
          </a:p>
        </p:txBody>
      </p:sp>
      <p:pic>
        <p:nvPicPr>
          <p:cNvPr id="36867" name="Picture 9" descr="Одигитрия Синайская">
            <a:hlinkClick r:id="" action="ppaction://hlinkshowjump?jump=nextslide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39000" y="2057400"/>
            <a:ext cx="1341438" cy="1943100"/>
          </a:xfrm>
        </p:spPr>
      </p:pic>
      <p:pic>
        <p:nvPicPr>
          <p:cNvPr id="131082" name="Picture 10" descr="Богоматерь-Троеручиц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828800"/>
            <a:ext cx="1506538" cy="1943100"/>
          </a:xfrm>
        </p:spPr>
      </p:pic>
      <p:pic>
        <p:nvPicPr>
          <p:cNvPr id="131083" name="Picture 11" descr="Богоматерь Корсуньская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10200" y="3048000"/>
            <a:ext cx="1563688" cy="1943100"/>
          </a:xfrm>
        </p:spPr>
      </p:pic>
      <p:pic>
        <p:nvPicPr>
          <p:cNvPr id="131084" name="Picture 12" descr="Богоматерь Оранта (Знамение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600200" y="4038600"/>
            <a:ext cx="3498850" cy="1943100"/>
          </a:xfrm>
        </p:spPr>
      </p:pic>
      <p:sp>
        <p:nvSpPr>
          <p:cNvPr id="36871" name="Rectangle 13"/>
          <p:cNvSpPr>
            <a:spLocks noChangeAspect="1" noChangeArrowheads="1"/>
          </p:cNvSpPr>
          <p:nvPr/>
        </p:nvSpPr>
        <p:spPr bwMode="auto">
          <a:xfrm>
            <a:off x="2057400" y="1905000"/>
            <a:ext cx="661988" cy="661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/>
              <a:t>1</a:t>
            </a:r>
          </a:p>
        </p:txBody>
      </p:sp>
      <p:sp>
        <p:nvSpPr>
          <p:cNvPr id="36872" name="Rectangle 14"/>
          <p:cNvSpPr>
            <a:spLocks noChangeAspect="1" noChangeArrowheads="1"/>
          </p:cNvSpPr>
          <p:nvPr/>
        </p:nvSpPr>
        <p:spPr bwMode="auto">
          <a:xfrm>
            <a:off x="3276600" y="3276600"/>
            <a:ext cx="661988" cy="661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/>
              <a:t>2</a:t>
            </a:r>
          </a:p>
        </p:txBody>
      </p:sp>
      <p:sp>
        <p:nvSpPr>
          <p:cNvPr id="36873" name="Rectangle 15"/>
          <p:cNvSpPr>
            <a:spLocks noChangeAspect="1" noChangeArrowheads="1"/>
          </p:cNvSpPr>
          <p:nvPr/>
        </p:nvSpPr>
        <p:spPr bwMode="auto">
          <a:xfrm>
            <a:off x="5867400" y="5029200"/>
            <a:ext cx="661988" cy="661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/>
              <a:t>3</a:t>
            </a:r>
          </a:p>
        </p:txBody>
      </p:sp>
      <p:sp>
        <p:nvSpPr>
          <p:cNvPr id="36874" name="Rectangle 16"/>
          <p:cNvSpPr>
            <a:spLocks noChangeAspect="1" noChangeArrowheads="1"/>
          </p:cNvSpPr>
          <p:nvPr/>
        </p:nvSpPr>
        <p:spPr bwMode="auto">
          <a:xfrm>
            <a:off x="7924800" y="4114800"/>
            <a:ext cx="661988" cy="661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1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08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1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08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1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082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Каков вид иконы Богоматери, прижимающей ребёнка к себе?</a:t>
            </a:r>
          </a:p>
        </p:txBody>
      </p:sp>
      <p:sp>
        <p:nvSpPr>
          <p:cNvPr id="37891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953000" y="4267200"/>
            <a:ext cx="3124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/>
              <a:t>Умиление</a:t>
            </a: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1219200" y="4191000"/>
            <a:ext cx="3124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/>
              <a:t>Панагия</a:t>
            </a: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1219200" y="2362200"/>
            <a:ext cx="3124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/>
              <a:t>Одигитрия</a:t>
            </a: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4953000" y="2362200"/>
            <a:ext cx="3124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/>
              <a:t>Оранта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19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6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19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6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196"/>
                  </p:tgtEl>
                </p:cond>
              </p:nextCondLst>
            </p:seq>
          </p:childTnLst>
        </p:cTn>
      </p:par>
    </p:tnLst>
    <p:bldLst>
      <p:bldP spid="136196" grpId="0" animBg="1"/>
      <p:bldP spid="136197" grpId="0" animBg="1"/>
      <p:bldP spid="13619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Найдите среди данных икон изображение Пантократора</a:t>
            </a:r>
          </a:p>
        </p:txBody>
      </p:sp>
      <p:pic>
        <p:nvPicPr>
          <p:cNvPr id="38915" name="Picture 7" descr="Христос-Пантократор - 136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1795463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5" name="Picture 9" descr="Феофан Грек Христос Вседержитель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667000"/>
            <a:ext cx="2062163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6" name="Picture 10" descr="Преображение Господ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971800"/>
            <a:ext cx="19145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Rectangle 14"/>
          <p:cNvSpPr>
            <a:spLocks noChangeAspect="1" noChangeArrowheads="1"/>
          </p:cNvSpPr>
          <p:nvPr/>
        </p:nvSpPr>
        <p:spPr bwMode="auto">
          <a:xfrm>
            <a:off x="1219200" y="2133600"/>
            <a:ext cx="661988" cy="661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/>
              <a:t>1</a:t>
            </a:r>
            <a:endParaRPr lang="ru-RU"/>
          </a:p>
        </p:txBody>
      </p:sp>
      <p:sp>
        <p:nvSpPr>
          <p:cNvPr id="38919" name="Rectangle 15"/>
          <p:cNvSpPr>
            <a:spLocks noChangeAspect="1" noChangeArrowheads="1"/>
          </p:cNvSpPr>
          <p:nvPr/>
        </p:nvSpPr>
        <p:spPr bwMode="auto">
          <a:xfrm>
            <a:off x="4114800" y="4648200"/>
            <a:ext cx="661988" cy="661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/>
              <a:t>2</a:t>
            </a:r>
            <a:endParaRPr lang="ru-RU"/>
          </a:p>
        </p:txBody>
      </p:sp>
      <p:sp>
        <p:nvSpPr>
          <p:cNvPr id="38920" name="Rectangle 16"/>
          <p:cNvSpPr>
            <a:spLocks noChangeAspect="1" noChangeArrowheads="1"/>
          </p:cNvSpPr>
          <p:nvPr/>
        </p:nvSpPr>
        <p:spPr bwMode="auto">
          <a:xfrm>
            <a:off x="7239000" y="4419600"/>
            <a:ext cx="661988" cy="661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/>
              <a:t>3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2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10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2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106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Найдите феску Феофана Грека</a:t>
            </a:r>
          </a:p>
        </p:txBody>
      </p:sp>
      <p:pic>
        <p:nvPicPr>
          <p:cNvPr id="159749" name="Picture 5" descr="пЁТР аЛЕКСАНДРИЙСКИЙ фРЕСКА ЦЕРКВИ сПАСА НА нЕРЕДИЦЕ В нОВГОРОД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2511425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50" name="Picture 6" descr="Дионисий Архангел Фреска Ферапонтова монастыря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057400"/>
            <a:ext cx="2274888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7" descr="Феофан Грек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057400"/>
            <a:ext cx="2360613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9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7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9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749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Найдите среди данных икон житийную</a:t>
            </a:r>
          </a:p>
        </p:txBody>
      </p:sp>
      <p:pic>
        <p:nvPicPr>
          <p:cNvPr id="40963" name="Picture 5" descr="Святые Борис и Глеб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200400"/>
            <a:ext cx="1744663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3" name="Picture 7" descr="Рублёв Трои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1914525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4" name="Picture 8" descr="Успение Богоматер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05000"/>
            <a:ext cx="1817688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5" name="Picture 9" descr="Спас на престоле с Евангелистам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048000"/>
            <a:ext cx="203993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Rectangle 10"/>
          <p:cNvSpPr>
            <a:spLocks noChangeAspect="1" noChangeArrowheads="1"/>
          </p:cNvSpPr>
          <p:nvPr/>
        </p:nvSpPr>
        <p:spPr bwMode="auto">
          <a:xfrm>
            <a:off x="990600" y="4038600"/>
            <a:ext cx="661988" cy="661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/>
              <a:t>1</a:t>
            </a:r>
            <a:endParaRPr lang="ru-RU"/>
          </a:p>
        </p:txBody>
      </p:sp>
      <p:sp>
        <p:nvSpPr>
          <p:cNvPr id="40968" name="Rectangle 11"/>
          <p:cNvSpPr>
            <a:spLocks noChangeAspect="1" noChangeArrowheads="1"/>
          </p:cNvSpPr>
          <p:nvPr/>
        </p:nvSpPr>
        <p:spPr bwMode="auto">
          <a:xfrm>
            <a:off x="3124200" y="2438400"/>
            <a:ext cx="661988" cy="661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/>
              <a:t>2</a:t>
            </a:r>
            <a:endParaRPr lang="ru-RU"/>
          </a:p>
        </p:txBody>
      </p:sp>
      <p:sp>
        <p:nvSpPr>
          <p:cNvPr id="40969" name="Rectangle 12"/>
          <p:cNvSpPr>
            <a:spLocks noChangeAspect="1" noChangeArrowheads="1"/>
          </p:cNvSpPr>
          <p:nvPr/>
        </p:nvSpPr>
        <p:spPr bwMode="auto">
          <a:xfrm>
            <a:off x="5257800" y="4419600"/>
            <a:ext cx="661988" cy="661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/>
              <a:t>3</a:t>
            </a:r>
            <a:endParaRPr lang="ru-RU"/>
          </a:p>
        </p:txBody>
      </p:sp>
      <p:sp>
        <p:nvSpPr>
          <p:cNvPr id="40970" name="Rectangle 13"/>
          <p:cNvSpPr>
            <a:spLocks noChangeAspect="1" noChangeArrowheads="1"/>
          </p:cNvSpPr>
          <p:nvPr/>
        </p:nvSpPr>
        <p:spPr bwMode="auto">
          <a:xfrm>
            <a:off x="7467600" y="2286000"/>
            <a:ext cx="661988" cy="661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/>
              <a:t>4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7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70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7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70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7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70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20" name="Organization Chart 8"/>
          <p:cNvGraphicFramePr>
            <a:graphicFrameLocks/>
          </p:cNvGraphicFramePr>
          <p:nvPr>
            <p:ph/>
          </p:nvPr>
        </p:nvGraphicFramePr>
        <p:xfrm>
          <a:off x="533400" y="503238"/>
          <a:ext cx="8153400" cy="5334000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901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Мозаика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u="sng" smtClean="0"/>
              <a:t>Мозаика</a:t>
            </a:r>
            <a:r>
              <a:rPr lang="ru-RU" sz="1800" b="1" i="1" smtClean="0"/>
              <a:t> – монументальная живопись с помощью разноцветных кусочков слюды.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smtClean="0"/>
              <a:t>Мозаичными панно украшались Византийские храмы и русские древние храмы, например, Собор Софии в Киеве.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smtClean="0"/>
              <a:t>В алтарной части храма сохранилась мозаика 11 века «Богоматерь».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smtClean="0"/>
              <a:t>В связи с набегами кочевников это искусство был утрачено.</a:t>
            </a:r>
          </a:p>
        </p:txBody>
      </p:sp>
      <p:pic>
        <p:nvPicPr>
          <p:cNvPr id="111623" name="Picture 7" descr="София Киевская интерьер00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981200"/>
            <a:ext cx="2695575" cy="3487738"/>
          </a:xfrm>
        </p:spPr>
      </p:pic>
      <p:pic>
        <p:nvPicPr>
          <p:cNvPr id="111624" name="Picture 8" descr="Мозаика в Софии Киевской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2286000"/>
            <a:ext cx="2011363" cy="2947988"/>
          </a:xfrm>
        </p:spPr>
      </p:pic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533400" y="55626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Интерьер Киевской Софии</a:t>
            </a:r>
          </a:p>
        </p:txBody>
      </p: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1219200" y="167640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Мозаика Алтаря Киевской Софии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1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1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1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25" grpId="0"/>
      <p:bldP spid="111625" grpId="1"/>
      <p:bldP spid="1116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Фрески</a:t>
            </a:r>
          </a:p>
        </p:txBody>
      </p:sp>
      <p:sp>
        <p:nvSpPr>
          <p:cNvPr id="8195" name="Rectangle 16"/>
          <p:cNvSpPr>
            <a:spLocks noGrp="1" noChangeArrowheads="1"/>
          </p:cNvSpPr>
          <p:nvPr>
            <p:ph sz="quarter" idx="2"/>
          </p:nvPr>
        </p:nvSpPr>
        <p:spPr>
          <a:xfrm>
            <a:off x="1447800" y="4572000"/>
            <a:ext cx="4000500" cy="1181100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ru-RU" sz="2200" b="1" i="1" smtClean="0"/>
              <a:t>Пётр Александрийский. Фреска церкви Спаса на Нередице в Новгороде. 1199</a:t>
            </a:r>
          </a:p>
        </p:txBody>
      </p:sp>
      <p:sp>
        <p:nvSpPr>
          <p:cNvPr id="28689" name="Rectangle 17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1981200"/>
            <a:ext cx="4000500" cy="2133600"/>
          </a:xfrm>
        </p:spPr>
        <p:txBody>
          <a:bodyPr/>
          <a:lstStyle/>
          <a:p>
            <a:pPr eaLnBrk="1" hangingPunct="1"/>
            <a:r>
              <a:rPr lang="ru-RU" sz="2700" b="1" i="1" smtClean="0"/>
              <a:t>Роспись растительными красками на сырой штукатурке</a:t>
            </a:r>
          </a:p>
          <a:p>
            <a:pPr eaLnBrk="1" hangingPunct="1">
              <a:buFont typeface="Wingdings" pitchFamily="2" charset="2"/>
              <a:buNone/>
            </a:pPr>
            <a:endParaRPr lang="ru-RU" sz="2700" smtClean="0"/>
          </a:p>
        </p:txBody>
      </p:sp>
      <p:pic>
        <p:nvPicPr>
          <p:cNvPr id="8197" name="Picture 18" descr="пЁТР аЛЕКСАНДРИЙСКИЙ фРЕСКА ЦЕРКВИ сПАСА НА нЕРЕДИЦЕ В нОВГОРОД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2133600"/>
            <a:ext cx="2806700" cy="34178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Иконы</a:t>
            </a:r>
          </a:p>
        </p:txBody>
      </p:sp>
      <p:sp>
        <p:nvSpPr>
          <p:cNvPr id="25616" name="Rectangle 1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700" b="1" i="1" smtClean="0"/>
              <a:t>Станковая живопись, выполнялась на досках яичными красками. Иконопись нигде не была так популярна, как на Руси.</a:t>
            </a:r>
          </a:p>
        </p:txBody>
      </p:sp>
      <p:pic>
        <p:nvPicPr>
          <p:cNvPr id="9220" name="Picture 6" descr="Икона (2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1828800"/>
            <a:ext cx="2797175" cy="40386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Иконостас – иконы, собранные в ряды – чины -, которые закрывают алтарь.</a:t>
            </a:r>
            <a:br>
              <a:rPr lang="ru-RU" sz="3200" smtClean="0"/>
            </a:br>
            <a:r>
              <a:rPr lang="ru-RU" sz="3200" smtClean="0"/>
              <a:t> Чины иконостаса.</a:t>
            </a:r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800"/>
            <a:ext cx="5334000" cy="4000499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61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61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Богоматерь Оранта (Знамение)</a:t>
            </a:r>
          </a:p>
        </p:txBody>
      </p:sp>
      <p:pic>
        <p:nvPicPr>
          <p:cNvPr id="12297" name="Picture 9" descr="Богоматерь Оранта (Знамение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5600" y="1828800"/>
            <a:ext cx="3498850" cy="1943100"/>
          </a:xfrm>
        </p:spPr>
      </p:pic>
      <p:sp>
        <p:nvSpPr>
          <p:cNvPr id="12299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700" b="1" i="1" smtClean="0"/>
              <a:t>Особенно на Руси любили изображать Богоматерь. Существовали различные виды изображений: Оранта, Умиление, Одигитрия, Троеручица и Панагия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2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2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build="p"/>
      <p:bldP spid="12299" grpId="1" build="p"/>
    </p:bldLst>
  </p:timing>
</p:sld>
</file>

<file path=ppt/theme/theme1.xml><?xml version="1.0" encoding="utf-8"?>
<a:theme xmlns:a="http://schemas.openxmlformats.org/drawingml/2006/main" name="Контрастный">
  <a:themeElements>
    <a:clrScheme name="Контрастный 2">
      <a:dk1>
        <a:srgbClr val="4D4D4D"/>
      </a:dk1>
      <a:lt1>
        <a:srgbClr val="FFFFFF"/>
      </a:lt1>
      <a:dk2>
        <a:srgbClr val="4A1102"/>
      </a:dk2>
      <a:lt2>
        <a:srgbClr val="FFFFFF"/>
      </a:lt2>
      <a:accent1>
        <a:srgbClr val="CC3300"/>
      </a:accent1>
      <a:accent2>
        <a:srgbClr val="666699"/>
      </a:accent2>
      <a:accent3>
        <a:srgbClr val="B1AAAA"/>
      </a:accent3>
      <a:accent4>
        <a:srgbClr val="DADADA"/>
      </a:accent4>
      <a:accent5>
        <a:srgbClr val="E2ADAA"/>
      </a:accent5>
      <a:accent6>
        <a:srgbClr val="5C5C8A"/>
      </a:accent6>
      <a:hlink>
        <a:srgbClr val="FF9900"/>
      </a:hlink>
      <a:folHlink>
        <a:srgbClr val="FFFFFF"/>
      </a:folHlink>
    </a:clrScheme>
    <a:fontScheme name="Контрастный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онтрастный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507</TotalTime>
  <Words>1165</Words>
  <Application>Microsoft Office PowerPoint</Application>
  <PresentationFormat>Экран (4:3)</PresentationFormat>
  <Paragraphs>118</Paragraphs>
  <Slides>39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Times New Roman</vt:lpstr>
      <vt:lpstr>Wingdings</vt:lpstr>
      <vt:lpstr>Calibri</vt:lpstr>
      <vt:lpstr>Traditional Arabic</vt:lpstr>
      <vt:lpstr>Контрастный</vt:lpstr>
      <vt:lpstr>Живопись Древней Руси</vt:lpstr>
      <vt:lpstr>Цели урока:</vt:lpstr>
      <vt:lpstr>Слайд 3</vt:lpstr>
      <vt:lpstr>Слайд 4</vt:lpstr>
      <vt:lpstr>Мозаика</vt:lpstr>
      <vt:lpstr>Фрески</vt:lpstr>
      <vt:lpstr>Иконы</vt:lpstr>
      <vt:lpstr>Иконостас – иконы, собранные в ряды – чины -, которые закрывают алтарь.  Чины иконостаса.</vt:lpstr>
      <vt:lpstr>Богоматерь Оранта (Знамение)</vt:lpstr>
      <vt:lpstr>Богоматерь Знамение Царскосельская</vt:lpstr>
      <vt:lpstr>Одигитрия Синайская</vt:lpstr>
      <vt:lpstr>Богоматерь Корсунская и Донская. Лик умиление</vt:lpstr>
      <vt:lpstr>Слайд 13</vt:lpstr>
      <vt:lpstr>Богоматерь Троеручица</vt:lpstr>
      <vt:lpstr>Великая Панагия Шире Небес и Ярославская</vt:lpstr>
      <vt:lpstr>Успение Богородицы</vt:lpstr>
      <vt:lpstr>Спас Нерукотворный</vt:lpstr>
      <vt:lpstr>Добрый пастырь</vt:lpstr>
      <vt:lpstr>Христос-Эммануил</vt:lpstr>
      <vt:lpstr>Христос - Пантократор</vt:lpstr>
      <vt:lpstr>Спас на Престоле</vt:lpstr>
      <vt:lpstr>Спас в Силах.  Андрей Рублёв. 1410</vt:lpstr>
      <vt:lpstr>Спас Ярое око – икона середины 14 века</vt:lpstr>
      <vt:lpstr>Феофан Грек.  Христос Вседержитель</vt:lpstr>
      <vt:lpstr>Фрески Феофана Грека</vt:lpstr>
      <vt:lpstr>Феофан Грек Авель. Фреска из храма Преображения в Новгороде</vt:lpstr>
      <vt:lpstr>Святые Борис и Глеб. Феофан Грек. Житийная икона из Коломны. </vt:lpstr>
      <vt:lpstr>Феофан Грек «Преображение» Икона из Переяславля Залесского</vt:lpstr>
      <vt:lpstr>Иоанн Предтеча – икона Благовещенского собора в Москве</vt:lpstr>
      <vt:lpstr>Рублёв «Троица»</vt:lpstr>
      <vt:lpstr>Дионисий Архангел. Фреска собора Рождества Богородицы Ферапонтова монастыря. 16 век</vt:lpstr>
      <vt:lpstr>Слайд 32</vt:lpstr>
      <vt:lpstr>Найдите определение иконы</vt:lpstr>
      <vt:lpstr>Какой ряд иконостаса посвящён Саваофу?</vt:lpstr>
      <vt:lpstr>Найдите среди данных икон Одигитрию</vt:lpstr>
      <vt:lpstr>Каков вид иконы Богоматери, прижимающей ребёнка к себе?</vt:lpstr>
      <vt:lpstr>Найдите среди данных икон изображение Пантократора</vt:lpstr>
      <vt:lpstr>Найдите феску Феофана Грека</vt:lpstr>
      <vt:lpstr>Найдите среди данных икон житийную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Инна</dc:creator>
  <cp:lastModifiedBy>Admin</cp:lastModifiedBy>
  <cp:revision>18</cp:revision>
  <cp:lastPrinted>1601-01-01T00:00:00Z</cp:lastPrinted>
  <dcterms:created xsi:type="dcterms:W3CDTF">2008-03-27T05:39:29Z</dcterms:created>
  <dcterms:modified xsi:type="dcterms:W3CDTF">2012-01-02T17:19:17Z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